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1" r:id="rId1"/>
  </p:sldMasterIdLst>
  <p:notesMasterIdLst>
    <p:notesMasterId r:id="rId13"/>
  </p:notesMasterIdLst>
  <p:handoutMasterIdLst>
    <p:handoutMasterId r:id="rId14"/>
  </p:handoutMasterIdLst>
  <p:sldIdLst>
    <p:sldId id="275" r:id="rId2"/>
    <p:sldId id="293" r:id="rId3"/>
    <p:sldId id="286" r:id="rId4"/>
    <p:sldId id="291" r:id="rId5"/>
    <p:sldId id="287" r:id="rId6"/>
    <p:sldId id="288" r:id="rId7"/>
    <p:sldId id="289" r:id="rId8"/>
    <p:sldId id="290" r:id="rId9"/>
    <p:sldId id="285" r:id="rId10"/>
    <p:sldId id="294" r:id="rId11"/>
    <p:sldId id="284"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jay Seshan" initials="SS" lastIdx="1" clrIdx="0">
    <p:extLst>
      <p:ext uri="{19B8F6BF-5375-455C-9EA6-DF929625EA0E}">
        <p15:presenceInfo xmlns:p15="http://schemas.microsoft.com/office/powerpoint/2012/main" userId="76a5d516ed5965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732"/>
    <a:srgbClr val="FFD500"/>
    <a:srgbClr val="1BCFE9"/>
    <a:srgbClr val="0EAE9F"/>
    <a:srgbClr val="13B09B"/>
    <a:srgbClr val="0290F8"/>
    <a:srgbClr val="FE59D0"/>
    <a:srgbClr val="F55455"/>
    <a:srgbClr val="02B64E"/>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5"/>
    <p:restoredTop sz="94613"/>
  </p:normalViewPr>
  <p:slideViewPr>
    <p:cSldViewPr snapToGrid="0" snapToObjects="1">
      <p:cViewPr varScale="1">
        <p:scale>
          <a:sx n="107" d="100"/>
          <a:sy n="107" d="100"/>
        </p:scale>
        <p:origin x="126" y="12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01/21/2020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01/21/2020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203290"/>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300865"/>
            <a:ext cx="5815852" cy="1504844"/>
          </a:xfrm>
          <a:effectLst/>
        </p:spPr>
        <p:txBody>
          <a:bodyPr anchor="b">
            <a:normAutofit/>
          </a:bodyPr>
          <a:lstStyle>
            <a:lvl1pPr>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316712" y="3800535"/>
            <a:ext cx="5741894"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SPIKE PRIME LESSONS</a:t>
            </a:r>
          </a:p>
        </p:txBody>
      </p:sp>
      <p:pic>
        <p:nvPicPr>
          <p:cNvPr id="9" name="Picture 8" descr="A picture containing drawing&#10;&#10;Description automatically generated">
            <a:extLst>
              <a:ext uri="{FF2B5EF4-FFF2-40B4-BE49-F238E27FC236}">
                <a16:creationId xmlns:a16="http://schemas.microsoft.com/office/drawing/2014/main" id="{26780A6E-BC42-443E-B6EE-CF18D754C376}"/>
              </a:ext>
            </a:extLst>
          </p:cNvPr>
          <p:cNvPicPr>
            <a:picLocks noChangeAspect="1"/>
          </p:cNvPicPr>
          <p:nvPr userDrawn="1"/>
        </p:nvPicPr>
        <p:blipFill rotWithShape="1">
          <a:blip r:embed="rId2">
            <a:clrChange>
              <a:clrFrom>
                <a:srgbClr val="000000"/>
              </a:clrFrom>
              <a:clrTo>
                <a:srgbClr val="000000">
                  <a:alpha val="0"/>
                </a:srgbClr>
              </a:clrTo>
            </a:clrChange>
          </a:blip>
          <a:srcRect b="32885"/>
          <a:stretch/>
        </p:blipFill>
        <p:spPr>
          <a:xfrm>
            <a:off x="179837" y="1052244"/>
            <a:ext cx="1668346" cy="1119706"/>
          </a:xfrm>
          <a:prstGeom prst="rect">
            <a:avLst/>
          </a:prstGeom>
        </p:spPr>
      </p:pic>
      <p:sp>
        <p:nvSpPr>
          <p:cNvPr id="11" name="TextBox 10">
            <a:extLst>
              <a:ext uri="{FF2B5EF4-FFF2-40B4-BE49-F238E27FC236}">
                <a16:creationId xmlns:a16="http://schemas.microsoft.com/office/drawing/2014/main" id="{8613C618-BE4E-4AD7-9CD9-0AB9F17BD5D4}"/>
              </a:ext>
            </a:extLst>
          </p:cNvPr>
          <p:cNvSpPr txBox="1"/>
          <p:nvPr userDrawn="1"/>
        </p:nvSpPr>
        <p:spPr>
          <a:xfrm>
            <a:off x="6058605" y="737053"/>
            <a:ext cx="29112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By the Creators of EV3Lessons</a:t>
            </a:r>
          </a:p>
        </p:txBody>
      </p:sp>
      <p:pic>
        <p:nvPicPr>
          <p:cNvPr id="12" name="Picture 11" descr="A picture containing sitting, game, remote, video&#10;&#10;Description automatically generated">
            <a:extLst>
              <a:ext uri="{FF2B5EF4-FFF2-40B4-BE49-F238E27FC236}">
                <a16:creationId xmlns:a16="http://schemas.microsoft.com/office/drawing/2014/main" id="{19D0660C-C674-40CA-9A39-C1E73533C99D}"/>
              </a:ext>
            </a:extLst>
          </p:cNvPr>
          <p:cNvPicPr>
            <a:picLocks noChangeAspect="1"/>
          </p:cNvPicPr>
          <p:nvPr userDrawn="1"/>
        </p:nvPicPr>
        <p:blipFill rotWithShape="1">
          <a:blip r:embed="rId3">
            <a:alphaModFix/>
          </a:blip>
          <a:srcRect l="24583" t="2888" r="29917" b="4667"/>
          <a:stretch/>
        </p:blipFill>
        <p:spPr>
          <a:xfrm>
            <a:off x="6058605" y="1349909"/>
            <a:ext cx="2672408" cy="4072241"/>
          </a:xfrm>
          <a:prstGeom prst="rect">
            <a:avLst/>
          </a:prstGeom>
        </p:spPr>
      </p:pic>
      <p:grpSp>
        <p:nvGrpSpPr>
          <p:cNvPr id="10" name="Group 9">
            <a:extLst>
              <a:ext uri="{FF2B5EF4-FFF2-40B4-BE49-F238E27FC236}">
                <a16:creationId xmlns:a16="http://schemas.microsoft.com/office/drawing/2014/main" id="{AAF6539C-1352-4786-AE30-F36163AC4D4E}"/>
              </a:ext>
            </a:extLst>
          </p:cNvPr>
          <p:cNvGrpSpPr/>
          <p:nvPr userDrawn="1"/>
        </p:nvGrpSpPr>
        <p:grpSpPr>
          <a:xfrm>
            <a:off x="191917" y="5040728"/>
            <a:ext cx="4773538" cy="1188622"/>
            <a:chOff x="131592" y="5034964"/>
            <a:chExt cx="4773538" cy="1188622"/>
          </a:xfrm>
        </p:grpSpPr>
        <p:pic>
          <p:nvPicPr>
            <p:cNvPr id="13" name="Picture 12" descr="A picture containing drawing, window&#10;&#10;Description automatically generated">
              <a:extLst>
                <a:ext uri="{FF2B5EF4-FFF2-40B4-BE49-F238E27FC236}">
                  <a16:creationId xmlns:a16="http://schemas.microsoft.com/office/drawing/2014/main" id="{0A69E640-A6FB-4C5C-B92E-8FE9D03040DD}"/>
                </a:ext>
              </a:extLst>
            </p:cNvPr>
            <p:cNvPicPr>
              <a:picLocks noChangeAspect="1"/>
            </p:cNvPicPr>
            <p:nvPr/>
          </p:nvPicPr>
          <p:blipFill>
            <a:blip r:embed="rId4"/>
            <a:stretch>
              <a:fillRect/>
            </a:stretch>
          </p:blipFill>
          <p:spPr>
            <a:xfrm>
              <a:off x="1326564" y="5034964"/>
              <a:ext cx="1188622" cy="1188622"/>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56E2FA8D-92F1-425E-9A0F-E044F4FD9967}"/>
                </a:ext>
              </a:extLst>
            </p:cNvPr>
            <p:cNvPicPr>
              <a:picLocks noChangeAspect="1"/>
            </p:cNvPicPr>
            <p:nvPr/>
          </p:nvPicPr>
          <p:blipFill>
            <a:blip r:embed="rId5"/>
            <a:stretch>
              <a:fillRect/>
            </a:stretch>
          </p:blipFill>
          <p:spPr>
            <a:xfrm>
              <a:off x="131592" y="5034964"/>
              <a:ext cx="1188622" cy="1188622"/>
            </a:xfrm>
            <a:prstGeom prst="rect">
              <a:avLst/>
            </a:prstGeom>
          </p:spPr>
        </p:pic>
        <p:pic>
          <p:nvPicPr>
            <p:cNvPr id="15" name="Picture 14" descr="A picture containing drawing, holding&#10;&#10;Description automatically generated">
              <a:extLst>
                <a:ext uri="{FF2B5EF4-FFF2-40B4-BE49-F238E27FC236}">
                  <a16:creationId xmlns:a16="http://schemas.microsoft.com/office/drawing/2014/main" id="{039500CB-9743-47D0-A01F-E94D228576AD}"/>
                </a:ext>
              </a:extLst>
            </p:cNvPr>
            <p:cNvPicPr>
              <a:picLocks noChangeAspect="1"/>
            </p:cNvPicPr>
            <p:nvPr/>
          </p:nvPicPr>
          <p:blipFill>
            <a:blip r:embed="rId6"/>
            <a:stretch>
              <a:fillRect/>
            </a:stretch>
          </p:blipFill>
          <p:spPr>
            <a:xfrm>
              <a:off x="3716508" y="5034964"/>
              <a:ext cx="1188622" cy="1188622"/>
            </a:xfrm>
            <a:prstGeom prst="rect">
              <a:avLst/>
            </a:prstGeom>
          </p:spPr>
        </p:pic>
        <p:pic>
          <p:nvPicPr>
            <p:cNvPr id="16" name="Picture 15" descr="A picture containing drawing, building, purple, window&#10;&#10;Description automatically generated">
              <a:extLst>
                <a:ext uri="{FF2B5EF4-FFF2-40B4-BE49-F238E27FC236}">
                  <a16:creationId xmlns:a16="http://schemas.microsoft.com/office/drawing/2014/main" id="{9A98C301-94BA-4E6C-ADB3-60943B87E600}"/>
                </a:ext>
              </a:extLst>
            </p:cNvPr>
            <p:cNvPicPr>
              <a:picLocks noChangeAspect="1"/>
            </p:cNvPicPr>
            <p:nvPr/>
          </p:nvPicPr>
          <p:blipFill>
            <a:blip r:embed="rId7"/>
            <a:stretch>
              <a:fillRect/>
            </a:stretch>
          </p:blipFill>
          <p:spPr>
            <a:xfrm>
              <a:off x="2521536" y="5034964"/>
              <a:ext cx="1188622" cy="1188622"/>
            </a:xfrm>
            <a:prstGeom prst="rect">
              <a:avLst/>
            </a:prstGeom>
          </p:spPr>
        </p:pic>
      </p:grpSp>
    </p:spTree>
    <p:extLst>
      <p:ext uri="{BB962C8B-B14F-4D97-AF65-F5344CB8AC3E}">
        <p14:creationId xmlns:p14="http://schemas.microsoft.com/office/powerpoint/2010/main" val="246255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38304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10373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8236372" y="6325466"/>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003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1/20/2020)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70926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1/20/2020)</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876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1/20/2020)</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308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1/20/2020)</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9779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1/20/2020)</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1/20/2020)</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401991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1/20/2020)</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274969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143290" y="111873"/>
            <a:ext cx="2926080" cy="108000"/>
          </a:xfrm>
          <a:prstGeom prst="rect">
            <a:avLst/>
          </a:prstGeom>
          <a:solidFill>
            <a:srgbClr val="65D7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961BDB"/>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4870585" cy="365125"/>
          </a:xfrm>
          <a:prstGeom prst="rect">
            <a:avLst/>
          </a:prstGeom>
        </p:spPr>
        <p:txBody>
          <a:bodyPr/>
          <a:lstStyle>
            <a:lvl1pPr>
              <a:defRPr sz="1400"/>
            </a:lvl1pPr>
          </a:lstStyle>
          <a:p>
            <a:r>
              <a:rPr lang="en-US"/>
              <a:t>Copyright © 2020 SPIKE Prime Lessons (primelessons.org) CC-BY-NC-SA.  (Last edit: 1/20/2020)</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491153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www-live-s.legocdn.com/sc/media/files/support/spike-prime/le_spike_prime_set_element_overview_classroom_poster_18x24inch-a7ecd36fbf6d15fd4c7617f4cb882531.pdf" TargetMode="External"/><Relationship Id="rId2" Type="http://schemas.openxmlformats.org/officeDocument/2006/relationships/hyperlink" Target="https://www.lego.com/en-us/service/replacementparts" TargetMode="External"/><Relationship Id="rId1" Type="http://schemas.openxmlformats.org/officeDocument/2006/relationships/slideLayout" Target="../slideLayouts/slideLayout2.xml"/><Relationship Id="rId4" Type="http://schemas.openxmlformats.org/officeDocument/2006/relationships/hyperlink" Target="https://le-www-live-s.legocdn.com/sc/media/files/support/spike-prime/le_spike_prime_expansion_set_element_overview_classroom_poster_18x24inch-1ffffebb088c5875820d767462b0a1d3.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p:txBody>
          <a:bodyPr>
            <a:normAutofit/>
          </a:bodyPr>
          <a:lstStyle/>
          <a:p>
            <a:r>
              <a:rPr lang="en-US" dirty="0"/>
              <a:t>Easier building with Spike prime</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t>BY SANJAY AND ARVIND SESHAN</a:t>
            </a:r>
          </a:p>
        </p:txBody>
      </p:sp>
    </p:spTree>
    <p:extLst>
      <p:ext uri="{BB962C8B-B14F-4D97-AF65-F5344CB8AC3E}">
        <p14:creationId xmlns:p14="http://schemas.microsoft.com/office/powerpoint/2010/main" val="409181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7388-74A9-4935-86E0-9BBF25ED6DED}"/>
              </a:ext>
            </a:extLst>
          </p:cNvPr>
          <p:cNvSpPr>
            <a:spLocks noGrp="1"/>
          </p:cNvSpPr>
          <p:nvPr>
            <p:ph type="title"/>
          </p:nvPr>
        </p:nvSpPr>
        <p:spPr/>
        <p:txBody>
          <a:bodyPr/>
          <a:lstStyle/>
          <a:p>
            <a:r>
              <a:rPr lang="en-US" dirty="0"/>
              <a:t>WHERE CAN I BUY these PARTs?</a:t>
            </a:r>
          </a:p>
        </p:txBody>
      </p:sp>
      <p:sp>
        <p:nvSpPr>
          <p:cNvPr id="3" name="Content Placeholder 2">
            <a:extLst>
              <a:ext uri="{FF2B5EF4-FFF2-40B4-BE49-F238E27FC236}">
                <a16:creationId xmlns:a16="http://schemas.microsoft.com/office/drawing/2014/main" id="{55984D87-85D6-425E-B18C-0C66877DFBB3}"/>
              </a:ext>
            </a:extLst>
          </p:cNvPr>
          <p:cNvSpPr>
            <a:spLocks noGrp="1"/>
          </p:cNvSpPr>
          <p:nvPr>
            <p:ph idx="1"/>
          </p:nvPr>
        </p:nvSpPr>
        <p:spPr/>
        <p:txBody>
          <a:bodyPr/>
          <a:lstStyle/>
          <a:p>
            <a:r>
              <a:rPr lang="en-US" dirty="0"/>
              <a:t>LEGO Parts Replacement: </a:t>
            </a:r>
            <a:r>
              <a:rPr lang="es-419" dirty="0">
                <a:hlinkClick r:id="rId2"/>
              </a:rPr>
              <a:t>https://www.lego.com/en-us/service/replacementparts</a:t>
            </a:r>
            <a:endParaRPr lang="es-419" dirty="0"/>
          </a:p>
          <a:p>
            <a:r>
              <a:rPr lang="es-419" dirty="0"/>
              <a:t>SPIKE Prime Set – 45678</a:t>
            </a:r>
          </a:p>
          <a:p>
            <a:pPr lvl="1"/>
            <a:r>
              <a:rPr lang="en-US" dirty="0"/>
              <a:t>Inventory: </a:t>
            </a:r>
            <a:r>
              <a:rPr lang="es-419" dirty="0">
                <a:hlinkClick r:id="rId3"/>
              </a:rPr>
              <a:t>https://le-www-live-s.legocdn.com/sc/media/files/support/spike-prime/le_spike_prime_set_element_overview_classroom_poster_18x24inch-a7ecd36fbf6d15fd4c7617f4cb882531.pdf</a:t>
            </a:r>
            <a:endParaRPr lang="es-419" dirty="0"/>
          </a:p>
          <a:p>
            <a:r>
              <a:rPr lang="en-US" dirty="0"/>
              <a:t>SPIKE Prime Expansion – 45680</a:t>
            </a:r>
          </a:p>
          <a:p>
            <a:pPr lvl="1"/>
            <a:r>
              <a:rPr lang="en-US" dirty="0"/>
              <a:t>Inventory:</a:t>
            </a:r>
            <a:r>
              <a:rPr lang="es-419" dirty="0"/>
              <a:t> </a:t>
            </a:r>
            <a:r>
              <a:rPr lang="es-419" dirty="0">
                <a:hlinkClick r:id="rId4"/>
              </a:rPr>
              <a:t>https://le-www-live-s.legocdn.com/sc/media/files/support/spike-prime/le_spike_prime_expansion_set_element_overview_classroom_poster_18x24inch-1ffffebb088c5875820d767462b0a1d3.pdf</a:t>
            </a:r>
            <a:endParaRPr lang="en-US" dirty="0"/>
          </a:p>
        </p:txBody>
      </p:sp>
      <p:sp>
        <p:nvSpPr>
          <p:cNvPr id="4" name="Footer Placeholder 3">
            <a:extLst>
              <a:ext uri="{FF2B5EF4-FFF2-40B4-BE49-F238E27FC236}">
                <a16:creationId xmlns:a16="http://schemas.microsoft.com/office/drawing/2014/main" id="{52D51E65-EDB1-4148-A5E8-BE2DAD61550F}"/>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720F675D-FACA-4FB3-80A3-8FF9D5B21E58}"/>
              </a:ext>
            </a:extLst>
          </p:cNvPr>
          <p:cNvSpPr>
            <a:spLocks noGrp="1"/>
          </p:cNvSpPr>
          <p:nvPr>
            <p:ph type="sldNum" sz="quarter" idx="12"/>
          </p:nvPr>
        </p:nvSpPr>
        <p:spPr/>
        <p:txBody>
          <a:bodyPr/>
          <a:lstStyle/>
          <a:p>
            <a:fld id="{BBD74847-7BE4-4E4D-8159-51DF7B93C616}" type="slidenum">
              <a:rPr lang="en-US" smtClean="0"/>
              <a:t>10</a:t>
            </a:fld>
            <a:endParaRPr lang="en-US"/>
          </a:p>
        </p:txBody>
      </p:sp>
    </p:spTree>
    <p:extLst>
      <p:ext uri="{BB962C8B-B14F-4D97-AF65-F5344CB8AC3E}">
        <p14:creationId xmlns:p14="http://schemas.microsoft.com/office/powerpoint/2010/main" val="395773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1145345"/>
          </a:xfrm>
        </p:spPr>
        <p:txBody>
          <a:bodyPr>
            <a:normAutofit/>
          </a:bodyPr>
          <a:lstStyle/>
          <a:p>
            <a:r>
              <a:rPr lang="en-US" sz="1600" dirty="0"/>
              <a:t>This lesson was created by Sanjay Seshan and Arvind Seshan for SPIKE Prime Lessons</a:t>
            </a:r>
          </a:p>
          <a:p>
            <a:r>
              <a:rPr lang="en-US" sz="1600" dirty="0"/>
              <a:t>More lessons are available at www.primelessons.org</a:t>
            </a:r>
          </a:p>
        </p:txBody>
      </p:sp>
      <p:sp>
        <p:nvSpPr>
          <p:cNvPr id="4" name="Footer Placeholder 3"/>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2"/>
              </a:rPr>
              <a:t>Creative Commons Attribution-</a:t>
            </a:r>
            <a:r>
              <a:rPr kumimoji="0" lang="en-US" altLang="en-US" sz="1200" b="0" i="0" u="none" strike="noStrike" cap="none" normalizeH="0" baseline="0" dirty="0" err="1">
                <a:ln>
                  <a:noFill/>
                </a:ln>
                <a:solidFill>
                  <a:srgbClr val="4374B7"/>
                </a:solidFill>
                <a:effectLst/>
                <a:latin typeface="Helvetica Neue"/>
                <a:hlinkClick r:id="rId2"/>
              </a:rPr>
              <a:t>NonCommercial</a:t>
            </a:r>
            <a:r>
              <a:rPr kumimoji="0" lang="en-US" altLang="en-US" sz="1200" b="0" i="0" u="none" strike="noStrike" cap="none" normalizeH="0" baseline="0" dirty="0">
                <a:ln>
                  <a:noFill/>
                </a:ln>
                <a:solidFill>
                  <a:srgbClr val="4374B7"/>
                </a:solidFill>
                <a:effectLst/>
                <a:latin typeface="Helvetica Neue"/>
                <a:hlinkClick r:id="rId2"/>
              </a:rPr>
              <a:t>-</a:t>
            </a:r>
            <a:r>
              <a:rPr kumimoji="0" lang="en-US" altLang="en-US" sz="1200" b="0" i="0" u="none" strike="noStrike" cap="none" normalizeH="0" baseline="0" dirty="0" err="1">
                <a:ln>
                  <a:noFill/>
                </a:ln>
                <a:solidFill>
                  <a:srgbClr val="4374B7"/>
                </a:solidFill>
                <a:effectLst/>
                <a:latin typeface="Helvetica Neue"/>
                <a:hlinkClick r:id="rId2"/>
              </a:rPr>
              <a:t>ShareAlike</a:t>
            </a:r>
            <a:r>
              <a:rPr kumimoji="0" lang="en-US" altLang="en-US" sz="1200" b="0" i="0" u="none" strike="noStrike" cap="none" normalizeH="0" baseline="0" dirty="0">
                <a:ln>
                  <a:noFill/>
                </a:ln>
                <a:solidFill>
                  <a:srgbClr val="4374B7"/>
                </a:solidFill>
                <a:effectLst/>
                <a:latin typeface="Helvetica Neue"/>
                <a:hlinkClick r:id="rId2"/>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11</a:t>
            </a:fld>
            <a:endParaRPr lang="en-US"/>
          </a:p>
        </p:txBody>
      </p:sp>
    </p:spTree>
    <p:extLst>
      <p:ext uri="{BB962C8B-B14F-4D97-AF65-F5344CB8AC3E}">
        <p14:creationId xmlns:p14="http://schemas.microsoft.com/office/powerpoint/2010/main" val="339212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5A2B-92C0-4082-B59B-C6E2DBF0784C}"/>
              </a:ext>
            </a:extLst>
          </p:cNvPr>
          <p:cNvSpPr>
            <a:spLocks noGrp="1"/>
          </p:cNvSpPr>
          <p:nvPr>
            <p:ph type="title"/>
          </p:nvPr>
        </p:nvSpPr>
        <p:spPr/>
        <p:txBody>
          <a:bodyPr/>
          <a:lstStyle/>
          <a:p>
            <a:r>
              <a:rPr lang="en-US" dirty="0"/>
              <a:t>Square Form factors</a:t>
            </a:r>
          </a:p>
        </p:txBody>
      </p:sp>
      <p:sp>
        <p:nvSpPr>
          <p:cNvPr id="3" name="Content Placeholder 2">
            <a:extLst>
              <a:ext uri="{FF2B5EF4-FFF2-40B4-BE49-F238E27FC236}">
                <a16:creationId xmlns:a16="http://schemas.microsoft.com/office/drawing/2014/main" id="{779FFB47-1B77-4415-9FEF-1275B8DE59D0}"/>
              </a:ext>
            </a:extLst>
          </p:cNvPr>
          <p:cNvSpPr>
            <a:spLocks noGrp="1"/>
          </p:cNvSpPr>
          <p:nvPr>
            <p:ph idx="1"/>
          </p:nvPr>
        </p:nvSpPr>
        <p:spPr>
          <a:xfrm>
            <a:off x="155088" y="1140006"/>
            <a:ext cx="8851752" cy="5082601"/>
          </a:xfrm>
        </p:spPr>
        <p:txBody>
          <a:bodyPr/>
          <a:lstStyle/>
          <a:p>
            <a:r>
              <a:rPr lang="en-US" dirty="0"/>
              <a:t>The Hub, motors and sensors are all squares with Technic pin holes on all sides. This makes them easy to build with.</a:t>
            </a:r>
          </a:p>
        </p:txBody>
      </p:sp>
      <p:sp>
        <p:nvSpPr>
          <p:cNvPr id="4" name="Footer Placeholder 3">
            <a:extLst>
              <a:ext uri="{FF2B5EF4-FFF2-40B4-BE49-F238E27FC236}">
                <a16:creationId xmlns:a16="http://schemas.microsoft.com/office/drawing/2014/main" id="{879B8BBD-ADCA-478E-B5AE-DCC71CC23752}"/>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92BEF9B5-9C42-4EA6-84D7-7AD9F08E5A0B}"/>
              </a:ext>
            </a:extLst>
          </p:cNvPr>
          <p:cNvSpPr>
            <a:spLocks noGrp="1"/>
          </p:cNvSpPr>
          <p:nvPr>
            <p:ph type="sldNum" sz="quarter" idx="12"/>
          </p:nvPr>
        </p:nvSpPr>
        <p:spPr/>
        <p:txBody>
          <a:bodyPr/>
          <a:lstStyle/>
          <a:p>
            <a:fld id="{BBD74847-7BE4-4E4D-8159-51DF7B93C616}" type="slidenum">
              <a:rPr lang="en-US" smtClean="0"/>
              <a:t>2</a:t>
            </a:fld>
            <a:endParaRPr lang="en-US"/>
          </a:p>
        </p:txBody>
      </p:sp>
      <p:pic>
        <p:nvPicPr>
          <p:cNvPr id="12" name="Picture 11" descr="A close up of a toy&#10;&#10;Description automatically generated">
            <a:extLst>
              <a:ext uri="{FF2B5EF4-FFF2-40B4-BE49-F238E27FC236}">
                <a16:creationId xmlns:a16="http://schemas.microsoft.com/office/drawing/2014/main" id="{B2620AB9-7965-47C7-A5C7-8FE5388EB288}"/>
              </a:ext>
            </a:extLst>
          </p:cNvPr>
          <p:cNvPicPr>
            <a:picLocks noChangeAspect="1"/>
          </p:cNvPicPr>
          <p:nvPr/>
        </p:nvPicPr>
        <p:blipFill>
          <a:blip r:embed="rId2"/>
          <a:stretch>
            <a:fillRect/>
          </a:stretch>
        </p:blipFill>
        <p:spPr>
          <a:xfrm>
            <a:off x="1306406" y="2210666"/>
            <a:ext cx="7315200" cy="4114800"/>
          </a:xfrm>
          <a:prstGeom prst="rect">
            <a:avLst/>
          </a:prstGeom>
        </p:spPr>
      </p:pic>
    </p:spTree>
    <p:extLst>
      <p:ext uri="{BB962C8B-B14F-4D97-AF65-F5344CB8AC3E}">
        <p14:creationId xmlns:p14="http://schemas.microsoft.com/office/powerpoint/2010/main" val="412898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8E89A440-28C1-4610-97D8-FDD60794C649}"/>
              </a:ext>
            </a:extLst>
          </p:cNvPr>
          <p:cNvSpPr/>
          <p:nvPr/>
        </p:nvSpPr>
        <p:spPr>
          <a:xfrm>
            <a:off x="5004315" y="1914373"/>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53138-1CE2-4008-9BB2-50CB7CD2C2E2}"/>
              </a:ext>
            </a:extLst>
          </p:cNvPr>
          <p:cNvSpPr>
            <a:spLocks noGrp="1"/>
          </p:cNvSpPr>
          <p:nvPr>
            <p:ph type="title"/>
          </p:nvPr>
        </p:nvSpPr>
        <p:spPr/>
        <p:txBody>
          <a:bodyPr/>
          <a:lstStyle/>
          <a:p>
            <a:r>
              <a:rPr lang="en-US" dirty="0"/>
              <a:t>TECHNIC FRAMES (</a:t>
            </a:r>
            <a:r>
              <a:rPr lang="es-419" dirty="0"/>
              <a:t>39794 and 39790)</a:t>
            </a:r>
            <a:endParaRPr lang="en-US" dirty="0"/>
          </a:p>
        </p:txBody>
      </p:sp>
      <p:pic>
        <p:nvPicPr>
          <p:cNvPr id="7" name="Content Placeholder 6" descr="A picture containing clock&#10;&#10;Description automatically generated">
            <a:extLst>
              <a:ext uri="{FF2B5EF4-FFF2-40B4-BE49-F238E27FC236}">
                <a16:creationId xmlns:a16="http://schemas.microsoft.com/office/drawing/2014/main" id="{7D3BA56A-DBDA-4999-8802-374BF0E253AA}"/>
              </a:ext>
            </a:extLst>
          </p:cNvPr>
          <p:cNvPicPr>
            <a:picLocks noGrp="1" noChangeAspect="1"/>
          </p:cNvPicPr>
          <p:nvPr>
            <p:ph idx="1"/>
          </p:nvPr>
        </p:nvPicPr>
        <p:blipFill rotWithShape="1">
          <a:blip r:embed="rId2"/>
          <a:srcRect l="23007" t="58003" r="59533" b="3558"/>
          <a:stretch/>
        </p:blipFill>
        <p:spPr>
          <a:xfrm>
            <a:off x="5959340" y="2494352"/>
            <a:ext cx="1673243" cy="2072098"/>
          </a:xfrm>
        </p:spPr>
      </p:pic>
      <p:sp>
        <p:nvSpPr>
          <p:cNvPr id="4" name="Footer Placeholder 3">
            <a:extLst>
              <a:ext uri="{FF2B5EF4-FFF2-40B4-BE49-F238E27FC236}">
                <a16:creationId xmlns:a16="http://schemas.microsoft.com/office/drawing/2014/main" id="{3387EE3E-CF34-495C-B46B-8C44EA8DF09D}"/>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B35AA23D-827F-4F55-90FC-B313CF8CDB4C}"/>
              </a:ext>
            </a:extLst>
          </p:cNvPr>
          <p:cNvSpPr>
            <a:spLocks noGrp="1"/>
          </p:cNvSpPr>
          <p:nvPr>
            <p:ph type="sldNum" sz="quarter" idx="12"/>
          </p:nvPr>
        </p:nvSpPr>
        <p:spPr/>
        <p:txBody>
          <a:bodyPr/>
          <a:lstStyle/>
          <a:p>
            <a:fld id="{BBD74847-7BE4-4E4D-8159-51DF7B93C616}" type="slidenum">
              <a:rPr lang="en-US" smtClean="0"/>
              <a:t>3</a:t>
            </a:fld>
            <a:endParaRPr lang="en-US"/>
          </a:p>
        </p:txBody>
      </p:sp>
      <p:pic>
        <p:nvPicPr>
          <p:cNvPr id="8" name="Content Placeholder 6" descr="A picture containing clock&#10;&#10;Description automatically generated">
            <a:extLst>
              <a:ext uri="{FF2B5EF4-FFF2-40B4-BE49-F238E27FC236}">
                <a16:creationId xmlns:a16="http://schemas.microsoft.com/office/drawing/2014/main" id="{3D4D947A-5BC1-408A-AC39-BF63EEB0EF4E}"/>
              </a:ext>
            </a:extLst>
          </p:cNvPr>
          <p:cNvPicPr>
            <a:picLocks noChangeAspect="1"/>
          </p:cNvPicPr>
          <p:nvPr/>
        </p:nvPicPr>
        <p:blipFill rotWithShape="1">
          <a:blip r:embed="rId2"/>
          <a:srcRect l="40568" t="7653" r="47859" b="63473"/>
          <a:stretch/>
        </p:blipFill>
        <p:spPr>
          <a:xfrm>
            <a:off x="5550120" y="2838546"/>
            <a:ext cx="1115066" cy="1565004"/>
          </a:xfrm>
          <a:prstGeom prst="rect">
            <a:avLst/>
          </a:prstGeom>
        </p:spPr>
      </p:pic>
      <p:sp>
        <p:nvSpPr>
          <p:cNvPr id="9" name="Content Placeholder 2">
            <a:extLst>
              <a:ext uri="{FF2B5EF4-FFF2-40B4-BE49-F238E27FC236}">
                <a16:creationId xmlns:a16="http://schemas.microsoft.com/office/drawing/2014/main" id="{795F65BE-C4D9-4FBE-86A8-E917097881CA}"/>
              </a:ext>
            </a:extLst>
          </p:cNvPr>
          <p:cNvSpPr txBox="1">
            <a:spLocks/>
          </p:cNvSpPr>
          <p:nvPr/>
        </p:nvSpPr>
        <p:spPr>
          <a:xfrm>
            <a:off x="155088" y="1140006"/>
            <a:ext cx="447966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Large Technic frames allows for faster and stronger building</a:t>
            </a:r>
          </a:p>
          <a:p>
            <a:r>
              <a:rPr lang="en-US" dirty="0"/>
              <a:t>The magenta frame is 11 X 7, The azure frame is 15 X 11</a:t>
            </a:r>
          </a:p>
        </p:txBody>
      </p:sp>
      <p:pic>
        <p:nvPicPr>
          <p:cNvPr id="12" name="Picture 11" descr="A picture containing table, sitting, cake, remote&#10;&#10;Description automatically generated">
            <a:extLst>
              <a:ext uri="{FF2B5EF4-FFF2-40B4-BE49-F238E27FC236}">
                <a16:creationId xmlns:a16="http://schemas.microsoft.com/office/drawing/2014/main" id="{F94A601A-4917-4B4C-B15A-6346983573D9}"/>
              </a:ext>
            </a:extLst>
          </p:cNvPr>
          <p:cNvPicPr>
            <a:picLocks noChangeAspect="1"/>
          </p:cNvPicPr>
          <p:nvPr/>
        </p:nvPicPr>
        <p:blipFill>
          <a:blip r:embed="rId3"/>
          <a:stretch>
            <a:fillRect/>
          </a:stretch>
        </p:blipFill>
        <p:spPr>
          <a:xfrm>
            <a:off x="-118982" y="2464001"/>
            <a:ext cx="5952565" cy="3348318"/>
          </a:xfrm>
          <a:prstGeom prst="rect">
            <a:avLst/>
          </a:prstGeom>
        </p:spPr>
      </p:pic>
    </p:spTree>
    <p:extLst>
      <p:ext uri="{BB962C8B-B14F-4D97-AF65-F5344CB8AC3E}">
        <p14:creationId xmlns:p14="http://schemas.microsoft.com/office/powerpoint/2010/main" val="3183662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CF0EBAA-213E-4796-BE02-9630B24EC14C}"/>
              </a:ext>
            </a:extLst>
          </p:cNvPr>
          <p:cNvSpPr/>
          <p:nvPr/>
        </p:nvSpPr>
        <p:spPr>
          <a:xfrm>
            <a:off x="317965" y="1812971"/>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B5A9B-DBD6-4218-8E3C-2AA8BFFE1D0A}"/>
              </a:ext>
            </a:extLst>
          </p:cNvPr>
          <p:cNvSpPr>
            <a:spLocks noGrp="1"/>
          </p:cNvSpPr>
          <p:nvPr>
            <p:ph type="title"/>
          </p:nvPr>
        </p:nvSpPr>
        <p:spPr/>
        <p:txBody>
          <a:bodyPr/>
          <a:lstStyle/>
          <a:p>
            <a:r>
              <a:rPr lang="en-US" dirty="0"/>
              <a:t>Biscuit (</a:t>
            </a:r>
            <a:r>
              <a:rPr lang="es-419" dirty="0"/>
              <a:t>39793)</a:t>
            </a:r>
            <a:endParaRPr lang="en-US" dirty="0"/>
          </a:p>
        </p:txBody>
      </p:sp>
      <p:sp>
        <p:nvSpPr>
          <p:cNvPr id="4" name="Footer Placeholder 3">
            <a:extLst>
              <a:ext uri="{FF2B5EF4-FFF2-40B4-BE49-F238E27FC236}">
                <a16:creationId xmlns:a16="http://schemas.microsoft.com/office/drawing/2014/main" id="{D9E282DD-385B-4720-A849-12B45D9DCC2E}"/>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2CFF12BD-AC76-4093-9455-A9219FEF0D0C}"/>
              </a:ext>
            </a:extLst>
          </p:cNvPr>
          <p:cNvSpPr>
            <a:spLocks noGrp="1"/>
          </p:cNvSpPr>
          <p:nvPr>
            <p:ph type="sldNum" sz="quarter" idx="12"/>
          </p:nvPr>
        </p:nvSpPr>
        <p:spPr/>
        <p:txBody>
          <a:bodyPr/>
          <a:lstStyle/>
          <a:p>
            <a:fld id="{BBD74847-7BE4-4E4D-8159-51DF7B93C616}" type="slidenum">
              <a:rPr lang="en-US" smtClean="0"/>
              <a:t>4</a:t>
            </a:fld>
            <a:endParaRPr lang="en-US"/>
          </a:p>
        </p:txBody>
      </p:sp>
      <p:pic>
        <p:nvPicPr>
          <p:cNvPr id="9" name="Picture 8">
            <a:extLst>
              <a:ext uri="{FF2B5EF4-FFF2-40B4-BE49-F238E27FC236}">
                <a16:creationId xmlns:a16="http://schemas.microsoft.com/office/drawing/2014/main" id="{8FF6563D-911F-49CF-962F-265B3CE6E21B}"/>
              </a:ext>
            </a:extLst>
          </p:cNvPr>
          <p:cNvPicPr>
            <a:picLocks noChangeAspect="1"/>
          </p:cNvPicPr>
          <p:nvPr/>
        </p:nvPicPr>
        <p:blipFill rotWithShape="1">
          <a:blip r:embed="rId2"/>
          <a:srcRect l="17622" t="62524" r="61691"/>
          <a:stretch/>
        </p:blipFill>
        <p:spPr>
          <a:xfrm>
            <a:off x="5871883" y="2534898"/>
            <a:ext cx="2163232" cy="2204460"/>
          </a:xfrm>
          <a:prstGeom prst="rect">
            <a:avLst/>
          </a:prstGeom>
        </p:spPr>
      </p:pic>
      <p:sp>
        <p:nvSpPr>
          <p:cNvPr id="11" name="Content Placeholder 10">
            <a:extLst>
              <a:ext uri="{FF2B5EF4-FFF2-40B4-BE49-F238E27FC236}">
                <a16:creationId xmlns:a16="http://schemas.microsoft.com/office/drawing/2014/main" id="{659C663E-8D94-4D8C-9177-EF6F2C6F0056}"/>
              </a:ext>
            </a:extLst>
          </p:cNvPr>
          <p:cNvSpPr>
            <a:spLocks noGrp="1"/>
          </p:cNvSpPr>
          <p:nvPr>
            <p:ph idx="1"/>
          </p:nvPr>
        </p:nvSpPr>
        <p:spPr>
          <a:xfrm>
            <a:off x="4410634" y="1140006"/>
            <a:ext cx="4576033" cy="5082601"/>
          </a:xfrm>
        </p:spPr>
        <p:txBody>
          <a:bodyPr/>
          <a:lstStyle/>
          <a:p>
            <a:r>
              <a:rPr lang="en-US" dirty="0"/>
              <a:t>This 3X3 Technic element makes switching directions while building easy</a:t>
            </a:r>
          </a:p>
        </p:txBody>
      </p:sp>
      <p:pic>
        <p:nvPicPr>
          <p:cNvPr id="15" name="Picture 14" descr="A close up of a toy&#10;&#10;Description automatically generated">
            <a:extLst>
              <a:ext uri="{FF2B5EF4-FFF2-40B4-BE49-F238E27FC236}">
                <a16:creationId xmlns:a16="http://schemas.microsoft.com/office/drawing/2014/main" id="{F9A9ADF7-9419-4F9B-AD2C-897CC28828CD}"/>
              </a:ext>
            </a:extLst>
          </p:cNvPr>
          <p:cNvPicPr>
            <a:picLocks noChangeAspect="1"/>
          </p:cNvPicPr>
          <p:nvPr/>
        </p:nvPicPr>
        <p:blipFill rotWithShape="1">
          <a:blip r:embed="rId3"/>
          <a:srcRect l="24785" t="21460" r="25170" b="9346"/>
          <a:stretch/>
        </p:blipFill>
        <p:spPr>
          <a:xfrm>
            <a:off x="603126" y="2429435"/>
            <a:ext cx="2570416" cy="1999130"/>
          </a:xfrm>
          <a:prstGeom prst="rect">
            <a:avLst/>
          </a:prstGeom>
        </p:spPr>
      </p:pic>
    </p:spTree>
    <p:extLst>
      <p:ext uri="{BB962C8B-B14F-4D97-AF65-F5344CB8AC3E}">
        <p14:creationId xmlns:p14="http://schemas.microsoft.com/office/powerpoint/2010/main" val="231838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374A079B-1D08-48A5-9611-7FDF43EB5012}"/>
              </a:ext>
            </a:extLst>
          </p:cNvPr>
          <p:cNvSpPr/>
          <p:nvPr/>
        </p:nvSpPr>
        <p:spPr>
          <a:xfrm>
            <a:off x="5290162" y="1812971"/>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9E3B0-C62F-40BD-BE36-213AAEE166C9}"/>
              </a:ext>
            </a:extLst>
          </p:cNvPr>
          <p:cNvSpPr>
            <a:spLocks noGrp="1"/>
          </p:cNvSpPr>
          <p:nvPr>
            <p:ph type="title"/>
          </p:nvPr>
        </p:nvSpPr>
        <p:spPr/>
        <p:txBody>
          <a:bodyPr/>
          <a:lstStyle/>
          <a:p>
            <a:r>
              <a:rPr lang="en-US" dirty="0"/>
              <a:t>BALL and CASTOR (</a:t>
            </a:r>
            <a:r>
              <a:rPr lang="es-419" dirty="0"/>
              <a:t>39370 and 52629)</a:t>
            </a:r>
            <a:endParaRPr lang="en-US" dirty="0"/>
          </a:p>
        </p:txBody>
      </p:sp>
      <p:sp>
        <p:nvSpPr>
          <p:cNvPr id="4" name="Footer Placeholder 3">
            <a:extLst>
              <a:ext uri="{FF2B5EF4-FFF2-40B4-BE49-F238E27FC236}">
                <a16:creationId xmlns:a16="http://schemas.microsoft.com/office/drawing/2014/main" id="{E3EB91D4-0168-43BA-BEBF-B4F8EF63E95C}"/>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23D7A206-7D2E-4B1D-9262-4FA8F2B783B8}"/>
              </a:ext>
            </a:extLst>
          </p:cNvPr>
          <p:cNvSpPr>
            <a:spLocks noGrp="1"/>
          </p:cNvSpPr>
          <p:nvPr>
            <p:ph type="sldNum" sz="quarter" idx="12"/>
          </p:nvPr>
        </p:nvSpPr>
        <p:spPr/>
        <p:txBody>
          <a:bodyPr/>
          <a:lstStyle/>
          <a:p>
            <a:fld id="{BBD74847-7BE4-4E4D-8159-51DF7B93C616}" type="slidenum">
              <a:rPr lang="en-US" smtClean="0"/>
              <a:t>5</a:t>
            </a:fld>
            <a:endParaRPr lang="en-US"/>
          </a:p>
        </p:txBody>
      </p:sp>
      <p:pic>
        <p:nvPicPr>
          <p:cNvPr id="11" name="Content Placeholder 10" descr="A picture containing clock&#10;&#10;Description automatically generated">
            <a:extLst>
              <a:ext uri="{FF2B5EF4-FFF2-40B4-BE49-F238E27FC236}">
                <a16:creationId xmlns:a16="http://schemas.microsoft.com/office/drawing/2014/main" id="{61079407-8735-4265-BAF3-58DA7749BC23}"/>
              </a:ext>
            </a:extLst>
          </p:cNvPr>
          <p:cNvPicPr>
            <a:picLocks noGrp="1" noChangeAspect="1"/>
          </p:cNvPicPr>
          <p:nvPr>
            <p:ph idx="1"/>
          </p:nvPr>
        </p:nvPicPr>
        <p:blipFill rotWithShape="1">
          <a:blip r:embed="rId2"/>
          <a:srcRect l="63714" t="13068" r="26680" b="71681"/>
          <a:stretch/>
        </p:blipFill>
        <p:spPr>
          <a:xfrm>
            <a:off x="5531025" y="2154153"/>
            <a:ext cx="2561664" cy="2287514"/>
          </a:xfrm>
        </p:spPr>
      </p:pic>
      <p:sp>
        <p:nvSpPr>
          <p:cNvPr id="12" name="Content Placeholder 2">
            <a:extLst>
              <a:ext uri="{FF2B5EF4-FFF2-40B4-BE49-F238E27FC236}">
                <a16:creationId xmlns:a16="http://schemas.microsoft.com/office/drawing/2014/main" id="{5D6F24DD-BCDE-4C4A-9EDC-A47DD1F81640}"/>
              </a:ext>
            </a:extLst>
          </p:cNvPr>
          <p:cNvSpPr txBox="1">
            <a:spLocks/>
          </p:cNvSpPr>
          <p:nvPr/>
        </p:nvSpPr>
        <p:spPr>
          <a:xfrm>
            <a:off x="155088" y="1140006"/>
            <a:ext cx="3601124" cy="5082601"/>
          </a:xfrm>
          <a:prstGeom prst="rect">
            <a:avLst/>
          </a:prstGeom>
        </p:spPr>
        <p:txBody>
          <a:bodyPr vert="horz" lIns="91440" tIns="45720" rIns="91440" bIns="45720" rtlCol="0" anchor="t">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Light-weight ball and castor</a:t>
            </a:r>
          </a:p>
          <a:p>
            <a:r>
              <a:rPr lang="en-US" dirty="0"/>
              <a:t>Ball will not rust</a:t>
            </a:r>
          </a:p>
          <a:p>
            <a:r>
              <a:rPr lang="en-US" dirty="0"/>
              <a:t>Unlike the EV3 ball and castor, there is no hole on the top to push out the ball. </a:t>
            </a:r>
          </a:p>
          <a:p>
            <a:endParaRPr lang="en-US" dirty="0"/>
          </a:p>
          <a:p>
            <a:endParaRPr lang="en-US" dirty="0"/>
          </a:p>
          <a:p>
            <a:endParaRPr lang="en-US" dirty="0"/>
          </a:p>
          <a:p>
            <a:endParaRPr lang="en-US" dirty="0"/>
          </a:p>
          <a:p>
            <a:r>
              <a:rPr lang="en-US" dirty="0"/>
              <a:t>To remove the ball, slide a thin string or piece of floss in one of the slots and make you way around the ball to the opposite slot. Pull on both ends of the string and ball should pop out.</a:t>
            </a:r>
          </a:p>
        </p:txBody>
      </p:sp>
      <p:pic>
        <p:nvPicPr>
          <p:cNvPr id="17" name="Picture 16" descr="A picture containing gear, food, light&#10;&#10;Description automatically generated">
            <a:extLst>
              <a:ext uri="{FF2B5EF4-FFF2-40B4-BE49-F238E27FC236}">
                <a16:creationId xmlns:a16="http://schemas.microsoft.com/office/drawing/2014/main" id="{D92A96B1-530D-4623-B934-E9FDAC23BD10}"/>
              </a:ext>
            </a:extLst>
          </p:cNvPr>
          <p:cNvPicPr>
            <a:picLocks noChangeAspect="1"/>
          </p:cNvPicPr>
          <p:nvPr/>
        </p:nvPicPr>
        <p:blipFill rotWithShape="1">
          <a:blip r:embed="rId3"/>
          <a:srcRect l="34207" t="1184" r="27741" b="17040"/>
          <a:stretch/>
        </p:blipFill>
        <p:spPr>
          <a:xfrm>
            <a:off x="3257366" y="2527316"/>
            <a:ext cx="1274910" cy="1541187"/>
          </a:xfrm>
          <a:prstGeom prst="rect">
            <a:avLst/>
          </a:prstGeom>
        </p:spPr>
      </p:pic>
      <p:cxnSp>
        <p:nvCxnSpPr>
          <p:cNvPr id="8" name="Straight Arrow Connector 7">
            <a:extLst>
              <a:ext uri="{FF2B5EF4-FFF2-40B4-BE49-F238E27FC236}">
                <a16:creationId xmlns:a16="http://schemas.microsoft.com/office/drawing/2014/main" id="{A5FB1183-4F0D-4D5B-9F04-557C59A83BD4}"/>
              </a:ext>
            </a:extLst>
          </p:cNvPr>
          <p:cNvCxnSpPr>
            <a:cxnSpLocks/>
          </p:cNvCxnSpPr>
          <p:nvPr/>
        </p:nvCxnSpPr>
        <p:spPr>
          <a:xfrm flipV="1">
            <a:off x="2827836" y="3162982"/>
            <a:ext cx="1066985" cy="6784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picture containing dark, food, light, black&#10;&#10;Description automatically generated">
            <a:extLst>
              <a:ext uri="{FF2B5EF4-FFF2-40B4-BE49-F238E27FC236}">
                <a16:creationId xmlns:a16="http://schemas.microsoft.com/office/drawing/2014/main" id="{0419A6C7-6310-4F39-812B-7EF5FC8AA9B3}"/>
              </a:ext>
            </a:extLst>
          </p:cNvPr>
          <p:cNvPicPr>
            <a:picLocks noChangeAspect="1"/>
          </p:cNvPicPr>
          <p:nvPr/>
        </p:nvPicPr>
        <p:blipFill rotWithShape="1">
          <a:blip r:embed="rId4"/>
          <a:srcRect l="27450" t="12440" r="31177" b="31612"/>
          <a:stretch/>
        </p:blipFill>
        <p:spPr>
          <a:xfrm>
            <a:off x="3827133" y="4704937"/>
            <a:ext cx="1443118" cy="1097727"/>
          </a:xfrm>
          <a:prstGeom prst="rect">
            <a:avLst/>
          </a:prstGeom>
        </p:spPr>
      </p:pic>
      <p:cxnSp>
        <p:nvCxnSpPr>
          <p:cNvPr id="16" name="Straight Connector 15">
            <a:extLst>
              <a:ext uri="{FF2B5EF4-FFF2-40B4-BE49-F238E27FC236}">
                <a16:creationId xmlns:a16="http://schemas.microsoft.com/office/drawing/2014/main" id="{FC16E4C5-E36B-41CB-B25A-EAB0CA4A9EB7}"/>
              </a:ext>
            </a:extLst>
          </p:cNvPr>
          <p:cNvCxnSpPr/>
          <p:nvPr/>
        </p:nvCxnSpPr>
        <p:spPr>
          <a:xfrm flipH="1" flipV="1">
            <a:off x="4114800" y="4580964"/>
            <a:ext cx="242047" cy="28687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30DF08-6F3D-4A60-82CD-263C28DCD727}"/>
              </a:ext>
            </a:extLst>
          </p:cNvPr>
          <p:cNvCxnSpPr/>
          <p:nvPr/>
        </p:nvCxnSpPr>
        <p:spPr>
          <a:xfrm flipH="1" flipV="1">
            <a:off x="4785692" y="5468471"/>
            <a:ext cx="242047" cy="28687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205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D22F0D79-B4FC-4444-9207-3DB6E902E378}"/>
              </a:ext>
            </a:extLst>
          </p:cNvPr>
          <p:cNvSpPr/>
          <p:nvPr/>
        </p:nvSpPr>
        <p:spPr>
          <a:xfrm>
            <a:off x="350609" y="1875724"/>
            <a:ext cx="3232057" cy="3232057"/>
          </a:xfrm>
          <a:prstGeom prst="ellipse">
            <a:avLst/>
          </a:prstGeom>
          <a:solidFill>
            <a:srgbClr val="FF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33BE9D-4859-4CA3-892A-E4A0A563289A}"/>
              </a:ext>
            </a:extLst>
          </p:cNvPr>
          <p:cNvSpPr>
            <a:spLocks noGrp="1"/>
          </p:cNvSpPr>
          <p:nvPr>
            <p:ph type="title"/>
          </p:nvPr>
        </p:nvSpPr>
        <p:spPr/>
        <p:txBody>
          <a:bodyPr/>
          <a:lstStyle/>
          <a:p>
            <a:r>
              <a:rPr lang="en-US" dirty="0"/>
              <a:t>WIRE CLIPS (</a:t>
            </a:r>
            <a:r>
              <a:rPr lang="es-419" dirty="0"/>
              <a:t>49283)</a:t>
            </a:r>
            <a:endParaRPr lang="en-US" dirty="0"/>
          </a:p>
        </p:txBody>
      </p:sp>
      <p:sp>
        <p:nvSpPr>
          <p:cNvPr id="4" name="Footer Placeholder 3">
            <a:extLst>
              <a:ext uri="{FF2B5EF4-FFF2-40B4-BE49-F238E27FC236}">
                <a16:creationId xmlns:a16="http://schemas.microsoft.com/office/drawing/2014/main" id="{2EC388D2-A908-4ABE-84C8-493B29324D90}"/>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14BD45B4-3FF3-4E53-A29B-69E5F1D29D36}"/>
              </a:ext>
            </a:extLst>
          </p:cNvPr>
          <p:cNvSpPr>
            <a:spLocks noGrp="1"/>
          </p:cNvSpPr>
          <p:nvPr>
            <p:ph type="sldNum" sz="quarter" idx="12"/>
          </p:nvPr>
        </p:nvSpPr>
        <p:spPr/>
        <p:txBody>
          <a:bodyPr/>
          <a:lstStyle/>
          <a:p>
            <a:fld id="{BBD74847-7BE4-4E4D-8159-51DF7B93C616}" type="slidenum">
              <a:rPr lang="en-US" smtClean="0"/>
              <a:t>6</a:t>
            </a:fld>
            <a:endParaRPr lang="en-US"/>
          </a:p>
        </p:txBody>
      </p:sp>
      <p:pic>
        <p:nvPicPr>
          <p:cNvPr id="8" name="Picture 7">
            <a:extLst>
              <a:ext uri="{FF2B5EF4-FFF2-40B4-BE49-F238E27FC236}">
                <a16:creationId xmlns:a16="http://schemas.microsoft.com/office/drawing/2014/main" id="{21147603-76C7-4EF0-810E-732BDA867016}"/>
              </a:ext>
            </a:extLst>
          </p:cNvPr>
          <p:cNvPicPr>
            <a:picLocks noChangeAspect="1"/>
          </p:cNvPicPr>
          <p:nvPr/>
        </p:nvPicPr>
        <p:blipFill rotWithShape="1">
          <a:blip r:embed="rId2"/>
          <a:srcRect l="25564" t="4658" r="65122" b="69720"/>
          <a:stretch/>
        </p:blipFill>
        <p:spPr>
          <a:xfrm rot="16200000">
            <a:off x="6367229" y="4385198"/>
            <a:ext cx="851647" cy="1317812"/>
          </a:xfrm>
          <a:prstGeom prst="rect">
            <a:avLst/>
          </a:prstGeom>
        </p:spPr>
      </p:pic>
      <p:sp>
        <p:nvSpPr>
          <p:cNvPr id="10" name="Content Placeholder 9">
            <a:extLst>
              <a:ext uri="{FF2B5EF4-FFF2-40B4-BE49-F238E27FC236}">
                <a16:creationId xmlns:a16="http://schemas.microsoft.com/office/drawing/2014/main" id="{C7D7650B-6FDE-40E7-94A6-7B1A74F26D54}"/>
              </a:ext>
            </a:extLst>
          </p:cNvPr>
          <p:cNvSpPr>
            <a:spLocks noGrp="1"/>
          </p:cNvSpPr>
          <p:nvPr>
            <p:ph idx="1"/>
          </p:nvPr>
        </p:nvSpPr>
        <p:spPr>
          <a:xfrm>
            <a:off x="4343847" y="1230198"/>
            <a:ext cx="4578277" cy="5082601"/>
          </a:xfrm>
        </p:spPr>
        <p:txBody>
          <a:bodyPr/>
          <a:lstStyle/>
          <a:p>
            <a:r>
              <a:rPr lang="en-US" dirty="0"/>
              <a:t>These wire clips make wire management on your robot easier</a:t>
            </a:r>
          </a:p>
          <a:p>
            <a:r>
              <a:rPr lang="en-US" dirty="0"/>
              <a:t>Only one cable will fit in each clip</a:t>
            </a:r>
          </a:p>
          <a:p>
            <a:r>
              <a:rPr lang="en-US" dirty="0"/>
              <a:t>You get 12 clips in the SPIKE Prime set (2 in each color). You can use them to identify different parts of your robot. (e.g. Large motors can be green, Medium motors can be red, etc.)</a:t>
            </a:r>
          </a:p>
        </p:txBody>
      </p:sp>
      <p:pic>
        <p:nvPicPr>
          <p:cNvPr id="6" name="Picture 5" descr="A group of items on a tabletop&#10;&#10;Description automatically generated">
            <a:extLst>
              <a:ext uri="{FF2B5EF4-FFF2-40B4-BE49-F238E27FC236}">
                <a16:creationId xmlns:a16="http://schemas.microsoft.com/office/drawing/2014/main" id="{DFE6F799-D559-40F1-81DE-C987E331E0B9}"/>
              </a:ext>
            </a:extLst>
          </p:cNvPr>
          <p:cNvPicPr>
            <a:picLocks noChangeAspect="1"/>
          </p:cNvPicPr>
          <p:nvPr/>
        </p:nvPicPr>
        <p:blipFill rotWithShape="1">
          <a:blip r:embed="rId3"/>
          <a:srcRect l="14256" t="6060" r="19214" b="11084"/>
          <a:stretch/>
        </p:blipFill>
        <p:spPr>
          <a:xfrm rot="21060024">
            <a:off x="523319" y="2152577"/>
            <a:ext cx="2886634" cy="2696281"/>
          </a:xfrm>
          <a:prstGeom prst="rect">
            <a:avLst/>
          </a:prstGeom>
        </p:spPr>
      </p:pic>
    </p:spTree>
    <p:extLst>
      <p:ext uri="{BB962C8B-B14F-4D97-AF65-F5344CB8AC3E}">
        <p14:creationId xmlns:p14="http://schemas.microsoft.com/office/powerpoint/2010/main" val="184397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3D91A47-8C1D-45C5-9C56-8BFA0DACF3A5}"/>
              </a:ext>
            </a:extLst>
          </p:cNvPr>
          <p:cNvSpPr/>
          <p:nvPr/>
        </p:nvSpPr>
        <p:spPr>
          <a:xfrm>
            <a:off x="5391665" y="1894939"/>
            <a:ext cx="3232057" cy="32320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64E68-7E2C-45E2-A195-DDD45ED28DEB}"/>
              </a:ext>
            </a:extLst>
          </p:cNvPr>
          <p:cNvSpPr>
            <a:spLocks noGrp="1"/>
          </p:cNvSpPr>
          <p:nvPr>
            <p:ph type="title"/>
          </p:nvPr>
        </p:nvSpPr>
        <p:spPr/>
        <p:txBody>
          <a:bodyPr/>
          <a:lstStyle/>
          <a:p>
            <a:r>
              <a:rPr lang="en-US" dirty="0"/>
              <a:t>WHEELS (</a:t>
            </a:r>
            <a:r>
              <a:rPr lang="es-419" dirty="0"/>
              <a:t>39367 and 49295)</a:t>
            </a:r>
            <a:endParaRPr lang="en-US" dirty="0"/>
          </a:p>
        </p:txBody>
      </p:sp>
      <p:sp>
        <p:nvSpPr>
          <p:cNvPr id="4" name="Footer Placeholder 3">
            <a:extLst>
              <a:ext uri="{FF2B5EF4-FFF2-40B4-BE49-F238E27FC236}">
                <a16:creationId xmlns:a16="http://schemas.microsoft.com/office/drawing/2014/main" id="{AF7A750F-86CD-465E-A58C-1BF70A26F2D0}"/>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D91ABBA0-287C-4FB0-A30F-513C85D3BF05}"/>
              </a:ext>
            </a:extLst>
          </p:cNvPr>
          <p:cNvSpPr>
            <a:spLocks noGrp="1"/>
          </p:cNvSpPr>
          <p:nvPr>
            <p:ph type="sldNum" sz="quarter" idx="12"/>
          </p:nvPr>
        </p:nvSpPr>
        <p:spPr/>
        <p:txBody>
          <a:bodyPr/>
          <a:lstStyle/>
          <a:p>
            <a:fld id="{BBD74847-7BE4-4E4D-8159-51DF7B93C616}" type="slidenum">
              <a:rPr lang="en-US" smtClean="0"/>
              <a:t>7</a:t>
            </a:fld>
            <a:endParaRPr lang="en-US"/>
          </a:p>
        </p:txBody>
      </p:sp>
      <p:pic>
        <p:nvPicPr>
          <p:cNvPr id="10" name="Content Placeholder 6" descr="A picture containing clock&#10;&#10;Description automatically generated">
            <a:extLst>
              <a:ext uri="{FF2B5EF4-FFF2-40B4-BE49-F238E27FC236}">
                <a16:creationId xmlns:a16="http://schemas.microsoft.com/office/drawing/2014/main" id="{9BA5D127-E093-452D-A2D5-8883D3735D75}"/>
              </a:ext>
            </a:extLst>
          </p:cNvPr>
          <p:cNvPicPr>
            <a:picLocks noChangeAspect="1"/>
          </p:cNvPicPr>
          <p:nvPr/>
        </p:nvPicPr>
        <p:blipFill rotWithShape="1">
          <a:blip r:embed="rId2"/>
          <a:srcRect l="63608" t="60890" r="18523" b="8612"/>
          <a:stretch/>
        </p:blipFill>
        <p:spPr>
          <a:xfrm>
            <a:off x="6045879" y="2131038"/>
            <a:ext cx="2577843" cy="2474866"/>
          </a:xfrm>
          <a:prstGeom prst="rect">
            <a:avLst/>
          </a:prstGeom>
        </p:spPr>
      </p:pic>
      <p:pic>
        <p:nvPicPr>
          <p:cNvPr id="7" name="Content Placeholder 6" descr="A picture containing clock&#10;&#10;Description automatically generated">
            <a:extLst>
              <a:ext uri="{FF2B5EF4-FFF2-40B4-BE49-F238E27FC236}">
                <a16:creationId xmlns:a16="http://schemas.microsoft.com/office/drawing/2014/main" id="{05B85A48-9465-4B05-9E24-754CD7A7D5F1}"/>
              </a:ext>
            </a:extLst>
          </p:cNvPr>
          <p:cNvPicPr>
            <a:picLocks noGrp="1" noChangeAspect="1"/>
          </p:cNvPicPr>
          <p:nvPr>
            <p:ph idx="1"/>
          </p:nvPr>
        </p:nvPicPr>
        <p:blipFill rotWithShape="1">
          <a:blip r:embed="rId2"/>
          <a:srcRect l="50009" t="60890" r="37593" b="8612"/>
          <a:stretch/>
        </p:blipFill>
        <p:spPr>
          <a:xfrm>
            <a:off x="5330079" y="2816516"/>
            <a:ext cx="1918400" cy="2654501"/>
          </a:xfrm>
        </p:spPr>
      </p:pic>
      <p:sp>
        <p:nvSpPr>
          <p:cNvPr id="12" name="Content Placeholder 2">
            <a:extLst>
              <a:ext uri="{FF2B5EF4-FFF2-40B4-BE49-F238E27FC236}">
                <a16:creationId xmlns:a16="http://schemas.microsoft.com/office/drawing/2014/main" id="{3C393A73-8AF1-44B7-95AB-A3B9F42D9E9D}"/>
              </a:ext>
            </a:extLst>
          </p:cNvPr>
          <p:cNvSpPr txBox="1">
            <a:spLocks/>
          </p:cNvSpPr>
          <p:nvPr/>
        </p:nvSpPr>
        <p:spPr>
          <a:xfrm>
            <a:off x="155088" y="1140006"/>
            <a:ext cx="447966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rubber tire is molded on to the rim. Therefore they won’t slip off the rim as many LEGO tires do.</a:t>
            </a:r>
          </a:p>
          <a:p>
            <a:r>
              <a:rPr lang="en-US" dirty="0"/>
              <a:t>The small tire is 56 X14 (same size as the wheel in the EV3 Core set)</a:t>
            </a:r>
          </a:p>
          <a:p>
            <a:r>
              <a:rPr lang="en-US" dirty="0"/>
              <a:t>The large tire is 88 X 14</a:t>
            </a:r>
          </a:p>
        </p:txBody>
      </p:sp>
    </p:spTree>
    <p:extLst>
      <p:ext uri="{BB962C8B-B14F-4D97-AF65-F5344CB8AC3E}">
        <p14:creationId xmlns:p14="http://schemas.microsoft.com/office/powerpoint/2010/main" val="338137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28C35949-99FE-4A2C-A6C0-35DD0166EA0F}"/>
              </a:ext>
            </a:extLst>
          </p:cNvPr>
          <p:cNvSpPr/>
          <p:nvPr/>
        </p:nvSpPr>
        <p:spPr>
          <a:xfrm>
            <a:off x="269927" y="1763665"/>
            <a:ext cx="3232057" cy="3232057"/>
          </a:xfrm>
          <a:prstGeom prst="ellipse">
            <a:avLst/>
          </a:prstGeom>
          <a:solidFill>
            <a:srgbClr val="1BC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B41D6-0B88-451B-91E7-E2A1AC49F322}"/>
              </a:ext>
            </a:extLst>
          </p:cNvPr>
          <p:cNvSpPr>
            <a:spLocks noGrp="1"/>
          </p:cNvSpPr>
          <p:nvPr>
            <p:ph type="title"/>
          </p:nvPr>
        </p:nvSpPr>
        <p:spPr/>
        <p:txBody>
          <a:bodyPr/>
          <a:lstStyle/>
          <a:p>
            <a:r>
              <a:rPr lang="en-US" dirty="0"/>
              <a:t>BEVEL GEAR (</a:t>
            </a:r>
            <a:r>
              <a:rPr lang="es-419" dirty="0"/>
              <a:t>46372)</a:t>
            </a:r>
            <a:endParaRPr lang="en-US" dirty="0"/>
          </a:p>
        </p:txBody>
      </p:sp>
      <p:sp>
        <p:nvSpPr>
          <p:cNvPr id="4" name="Footer Placeholder 3">
            <a:extLst>
              <a:ext uri="{FF2B5EF4-FFF2-40B4-BE49-F238E27FC236}">
                <a16:creationId xmlns:a16="http://schemas.microsoft.com/office/drawing/2014/main" id="{410DDD23-65E4-4D73-B44C-3A4C72FB861E}"/>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C0C64547-4988-4A97-85F2-87A28D7E0705}"/>
              </a:ext>
            </a:extLst>
          </p:cNvPr>
          <p:cNvSpPr>
            <a:spLocks noGrp="1"/>
          </p:cNvSpPr>
          <p:nvPr>
            <p:ph type="sldNum" sz="quarter" idx="12"/>
          </p:nvPr>
        </p:nvSpPr>
        <p:spPr/>
        <p:txBody>
          <a:bodyPr/>
          <a:lstStyle/>
          <a:p>
            <a:fld id="{BBD74847-7BE4-4E4D-8159-51DF7B93C616}" type="slidenum">
              <a:rPr lang="en-US" smtClean="0"/>
              <a:t>8</a:t>
            </a:fld>
            <a:endParaRPr lang="en-US"/>
          </a:p>
        </p:txBody>
      </p:sp>
      <p:pic>
        <p:nvPicPr>
          <p:cNvPr id="8" name="Picture 7">
            <a:extLst>
              <a:ext uri="{FF2B5EF4-FFF2-40B4-BE49-F238E27FC236}">
                <a16:creationId xmlns:a16="http://schemas.microsoft.com/office/drawing/2014/main" id="{2C86E89B-3771-4D5F-829A-E32CE77C89BD}"/>
              </a:ext>
            </a:extLst>
          </p:cNvPr>
          <p:cNvPicPr>
            <a:picLocks noChangeAspect="1"/>
          </p:cNvPicPr>
          <p:nvPr/>
        </p:nvPicPr>
        <p:blipFill rotWithShape="1">
          <a:blip r:embed="rId2"/>
          <a:srcRect l="59583" r="16912" b="56142"/>
          <a:stretch/>
        </p:blipFill>
        <p:spPr>
          <a:xfrm>
            <a:off x="754716" y="2274272"/>
            <a:ext cx="2149337" cy="2255818"/>
          </a:xfrm>
          <a:prstGeom prst="rect">
            <a:avLst/>
          </a:prstGeom>
        </p:spPr>
      </p:pic>
      <p:sp>
        <p:nvSpPr>
          <p:cNvPr id="10" name="Content Placeholder 9">
            <a:extLst>
              <a:ext uri="{FF2B5EF4-FFF2-40B4-BE49-F238E27FC236}">
                <a16:creationId xmlns:a16="http://schemas.microsoft.com/office/drawing/2014/main" id="{923F96F2-D6CD-4A90-AA20-DD3FF53CF481}"/>
              </a:ext>
            </a:extLst>
          </p:cNvPr>
          <p:cNvSpPr>
            <a:spLocks noGrp="1"/>
          </p:cNvSpPr>
          <p:nvPr>
            <p:ph idx="1"/>
          </p:nvPr>
        </p:nvSpPr>
        <p:spPr>
          <a:xfrm>
            <a:off x="4509246" y="1140006"/>
            <a:ext cx="4477421" cy="5082601"/>
          </a:xfrm>
        </p:spPr>
        <p:txBody>
          <a:bodyPr/>
          <a:lstStyle/>
          <a:p>
            <a:r>
              <a:rPr lang="en-US" dirty="0"/>
              <a:t>This new 28-tooth gear gives more options for gearing</a:t>
            </a:r>
          </a:p>
        </p:txBody>
      </p:sp>
    </p:spTree>
    <p:extLst>
      <p:ext uri="{BB962C8B-B14F-4D97-AF65-F5344CB8AC3E}">
        <p14:creationId xmlns:p14="http://schemas.microsoft.com/office/powerpoint/2010/main" val="137302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D1CC7FE-F28E-43D2-8357-4271F26AB3F7}"/>
              </a:ext>
            </a:extLst>
          </p:cNvPr>
          <p:cNvSpPr/>
          <p:nvPr/>
        </p:nvSpPr>
        <p:spPr>
          <a:xfrm>
            <a:off x="3096684" y="2990550"/>
            <a:ext cx="3232057" cy="3232057"/>
          </a:xfrm>
          <a:prstGeom prst="ellipse">
            <a:avLst/>
          </a:prstGeom>
          <a:solidFill>
            <a:srgbClr val="FF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8C6049-26F7-4CD7-A692-6CDE3443866A}"/>
              </a:ext>
            </a:extLst>
          </p:cNvPr>
          <p:cNvSpPr/>
          <p:nvPr/>
        </p:nvSpPr>
        <p:spPr>
          <a:xfrm>
            <a:off x="5497125" y="1741253"/>
            <a:ext cx="3232057" cy="3232057"/>
          </a:xfrm>
          <a:prstGeom prst="ellipse">
            <a:avLst/>
          </a:prstGeom>
          <a:solidFill>
            <a:srgbClr val="1BC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66CA3-54B3-4E3F-A9F2-185664FF57C6}"/>
              </a:ext>
            </a:extLst>
          </p:cNvPr>
          <p:cNvSpPr>
            <a:spLocks noGrp="1"/>
          </p:cNvSpPr>
          <p:nvPr>
            <p:ph type="title"/>
          </p:nvPr>
        </p:nvSpPr>
        <p:spPr/>
        <p:txBody>
          <a:bodyPr/>
          <a:lstStyle/>
          <a:p>
            <a:r>
              <a:rPr lang="en-US" dirty="0"/>
              <a:t>Other new elements in spike prime</a:t>
            </a:r>
          </a:p>
        </p:txBody>
      </p:sp>
      <p:pic>
        <p:nvPicPr>
          <p:cNvPr id="7" name="Content Placeholder 6" descr="A picture containing clock&#10;&#10;Description automatically generated">
            <a:extLst>
              <a:ext uri="{FF2B5EF4-FFF2-40B4-BE49-F238E27FC236}">
                <a16:creationId xmlns:a16="http://schemas.microsoft.com/office/drawing/2014/main" id="{65307DDD-BB15-4027-9E96-214325EB36AE}"/>
              </a:ext>
            </a:extLst>
          </p:cNvPr>
          <p:cNvPicPr>
            <a:picLocks noGrp="1" noChangeAspect="1"/>
          </p:cNvPicPr>
          <p:nvPr>
            <p:ph idx="1"/>
          </p:nvPr>
        </p:nvPicPr>
        <p:blipFill rotWithShape="1">
          <a:blip r:embed="rId2"/>
          <a:srcRect l="23312" t="7989" r="60142" b="44375"/>
          <a:stretch/>
        </p:blipFill>
        <p:spPr>
          <a:xfrm>
            <a:off x="6328741" y="2086998"/>
            <a:ext cx="1568824" cy="2540566"/>
          </a:xfrm>
        </p:spPr>
      </p:pic>
      <p:sp>
        <p:nvSpPr>
          <p:cNvPr id="4" name="Footer Placeholder 3">
            <a:extLst>
              <a:ext uri="{FF2B5EF4-FFF2-40B4-BE49-F238E27FC236}">
                <a16:creationId xmlns:a16="http://schemas.microsoft.com/office/drawing/2014/main" id="{12EC20E5-487B-4856-8BD3-E4DDE2556CF3}"/>
              </a:ext>
            </a:extLst>
          </p:cNvPr>
          <p:cNvSpPr>
            <a:spLocks noGrp="1"/>
          </p:cNvSpPr>
          <p:nvPr>
            <p:ph type="ftr" sz="quarter" idx="11"/>
          </p:nvPr>
        </p:nvSpPr>
        <p:spPr/>
        <p:txBody>
          <a:bodyPr/>
          <a:lstStyle/>
          <a:p>
            <a:r>
              <a:rPr lang="en-US"/>
              <a:t>Copyright © 2020 SPIKE Prime Lessons (primelessons.org) CC-BY-NC-SA.  (Last edit: 1/20/2020)</a:t>
            </a:r>
            <a:endParaRPr lang="en-US" dirty="0"/>
          </a:p>
        </p:txBody>
      </p:sp>
      <p:sp>
        <p:nvSpPr>
          <p:cNvPr id="5" name="Slide Number Placeholder 4">
            <a:extLst>
              <a:ext uri="{FF2B5EF4-FFF2-40B4-BE49-F238E27FC236}">
                <a16:creationId xmlns:a16="http://schemas.microsoft.com/office/drawing/2014/main" id="{D725800F-A073-46E4-8B68-2A1053C1CDF1}"/>
              </a:ext>
            </a:extLst>
          </p:cNvPr>
          <p:cNvSpPr>
            <a:spLocks noGrp="1"/>
          </p:cNvSpPr>
          <p:nvPr>
            <p:ph type="sldNum" sz="quarter" idx="12"/>
          </p:nvPr>
        </p:nvSpPr>
        <p:spPr/>
        <p:txBody>
          <a:bodyPr/>
          <a:lstStyle/>
          <a:p>
            <a:fld id="{BBD74847-7BE4-4E4D-8159-51DF7B93C616}" type="slidenum">
              <a:rPr lang="en-US" smtClean="0"/>
              <a:t>9</a:t>
            </a:fld>
            <a:endParaRPr lang="en-US"/>
          </a:p>
        </p:txBody>
      </p:sp>
      <p:sp>
        <p:nvSpPr>
          <p:cNvPr id="8" name="Content Placeholder 2">
            <a:extLst>
              <a:ext uri="{FF2B5EF4-FFF2-40B4-BE49-F238E27FC236}">
                <a16:creationId xmlns:a16="http://schemas.microsoft.com/office/drawing/2014/main" id="{B28A988B-B94A-44E5-8BD6-45D82D73A597}"/>
              </a:ext>
            </a:extLst>
          </p:cNvPr>
          <p:cNvSpPr txBox="1">
            <a:spLocks/>
          </p:cNvSpPr>
          <p:nvPr/>
        </p:nvSpPr>
        <p:spPr>
          <a:xfrm>
            <a:off x="155088" y="1140006"/>
            <a:ext cx="4479665" cy="5082601"/>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Technic Base Plate (</a:t>
            </a:r>
            <a:r>
              <a:rPr lang="es-419" dirty="0"/>
              <a:t>39369): </a:t>
            </a:r>
            <a:r>
              <a:rPr lang="en-US" dirty="0"/>
              <a:t>Base plate can be used for creating stable models</a:t>
            </a:r>
          </a:p>
          <a:p>
            <a:endParaRPr lang="en-US" dirty="0"/>
          </a:p>
          <a:p>
            <a:r>
              <a:rPr lang="en-US" dirty="0"/>
              <a:t>Integrator brick with cross axle (</a:t>
            </a:r>
            <a:r>
              <a:rPr lang="es-419" dirty="0"/>
              <a:t>39789): </a:t>
            </a:r>
            <a:r>
              <a:rPr lang="en-US" dirty="0"/>
              <a:t>Allows the builder to combine Technic with Systems brick</a:t>
            </a:r>
          </a:p>
          <a:p>
            <a:endParaRPr lang="en-US" dirty="0"/>
          </a:p>
        </p:txBody>
      </p:sp>
      <p:pic>
        <p:nvPicPr>
          <p:cNvPr id="11" name="Picture 10">
            <a:extLst>
              <a:ext uri="{FF2B5EF4-FFF2-40B4-BE49-F238E27FC236}">
                <a16:creationId xmlns:a16="http://schemas.microsoft.com/office/drawing/2014/main" id="{13C5A746-F32E-4B5D-800B-3B8C07763D5D}"/>
              </a:ext>
            </a:extLst>
          </p:cNvPr>
          <p:cNvPicPr>
            <a:picLocks noChangeAspect="1"/>
          </p:cNvPicPr>
          <p:nvPr/>
        </p:nvPicPr>
        <p:blipFill rotWithShape="1">
          <a:blip r:embed="rId3"/>
          <a:srcRect l="61024" t="71064" r="11005"/>
          <a:stretch/>
        </p:blipFill>
        <p:spPr>
          <a:xfrm>
            <a:off x="3779245" y="4136680"/>
            <a:ext cx="1687124" cy="981768"/>
          </a:xfrm>
          <a:prstGeom prst="rect">
            <a:avLst/>
          </a:prstGeom>
        </p:spPr>
      </p:pic>
    </p:spTree>
    <p:extLst>
      <p:ext uri="{BB962C8B-B14F-4D97-AF65-F5344CB8AC3E}">
        <p14:creationId xmlns:p14="http://schemas.microsoft.com/office/powerpoint/2010/main" val="1579051725"/>
      </p:ext>
    </p:extLst>
  </p:cSld>
  <p:clrMapOvr>
    <a:masterClrMapping/>
  </p:clrMapOvr>
</p:sld>
</file>

<file path=ppt/theme/theme1.xml><?xml version="1.0" encoding="utf-8"?>
<a:theme xmlns:a="http://schemas.openxmlformats.org/drawingml/2006/main" name="Dividend">
  <a:themeElements>
    <a:clrScheme name="Spike Prime Lessons">
      <a:dk1>
        <a:srgbClr val="000000"/>
      </a:dk1>
      <a:lt1>
        <a:srgbClr val="FFFFFF"/>
      </a:lt1>
      <a:dk2>
        <a:srgbClr val="000000"/>
      </a:dk2>
      <a:lt2>
        <a:srgbClr val="FFFFFF"/>
      </a:lt2>
      <a:accent1>
        <a:srgbClr val="FFD500"/>
      </a:accent1>
      <a:accent2>
        <a:srgbClr val="961BDB"/>
      </a:accent2>
      <a:accent3>
        <a:srgbClr val="FF0000"/>
      </a:accent3>
      <a:accent4>
        <a:srgbClr val="65D7FF"/>
      </a:accent4>
      <a:accent5>
        <a:srgbClr val="5B9BD5"/>
      </a:accent5>
      <a:accent6>
        <a:srgbClr val="70AD47"/>
      </a:accent6>
      <a:hlink>
        <a:srgbClr val="961BDB"/>
      </a:hlink>
      <a:folHlink>
        <a:srgbClr val="65D7F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pike Prime Template.potx" id="{C1D969FE-89B1-4BE4-BDFA-C32471023150}" vid="{4149DA99-3325-4DAE-8A1C-4D0296C099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Dividend</Template>
  <TotalTime>735</TotalTime>
  <Words>715</Words>
  <Application>Microsoft Office PowerPoint</Application>
  <PresentationFormat>On-screen Show (4:3)</PresentationFormat>
  <Paragraphs>62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Gill Sans MT</vt:lpstr>
      <vt:lpstr>Helvetica Neue</vt:lpstr>
      <vt:lpstr>Wingdings 2</vt:lpstr>
      <vt:lpstr>Dividend</vt:lpstr>
      <vt:lpstr>Easier building with Spike prime</vt:lpstr>
      <vt:lpstr>Square Form factors</vt:lpstr>
      <vt:lpstr>TECHNIC FRAMES (39794 and 39790)</vt:lpstr>
      <vt:lpstr>Biscuit (39793)</vt:lpstr>
      <vt:lpstr>BALL and CASTOR (39370 and 52629)</vt:lpstr>
      <vt:lpstr>WIRE CLIPS (49283)</vt:lpstr>
      <vt:lpstr>WHEELS (39367 and 49295)</vt:lpstr>
      <vt:lpstr>BEVEL GEAR (46372)</vt:lpstr>
      <vt:lpstr>Other new elements in spike prime</vt:lpstr>
      <vt:lpstr>WHERE CAN I BUY these PARTs?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management</dc:title>
  <dc:creator>Srinivasan Seshan</dc:creator>
  <cp:lastModifiedBy>Sanjay Seshan</cp:lastModifiedBy>
  <cp:revision>53</cp:revision>
  <dcterms:created xsi:type="dcterms:W3CDTF">2019-12-31T03:18:51Z</dcterms:created>
  <dcterms:modified xsi:type="dcterms:W3CDTF">2020-01-21T14:10:30Z</dcterms:modified>
</cp:coreProperties>
</file>